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png" ContentType="image/png"/>
  <Override PartName="/ppt/media/image2.gif" ContentType="image/gif"/>
  <Override PartName="/ppt/media/image5.png" ContentType="image/png"/>
  <Override PartName="/ppt/media/image3.png" ContentType="image/png"/>
  <Override PartName="/ppt/media/image4.png" ContentType="image/png"/>
  <Override PartName="/ppt/media/image6.png" ContentType="image/png"/>
  <Override PartName="/ppt/media/image7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FDF0326-64BD-4DD3-8E9A-F4FEAF78517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C09EB425-FFEC-433D-9D53-1B2541BDB09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20C4F30C-3014-4FF5-9063-3934E050817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DB11876-CB42-4DF4-B075-180B2C83B31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4E80D12-2CBA-4EEB-A401-AACAA74976E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EE3DCFC-A1D1-4B23-928C-37E064060F1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3409F61-A9D6-4AB1-B5AB-4A16A6D97ED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9DEB2C77-9BFA-49FA-AFC5-CE51278F766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2061BB24-94A8-440E-B38B-F7D6EF9D342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1759994D-01A6-46FB-B628-D536A81BC6B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3F0D2EE-460B-4E9F-A0F9-B0429FAF742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5754740-B6E6-4CB1-A1E6-6C19AD31FE1B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3E5FDB5-21E7-4ECC-9A5F-E63834F80CDF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1861203-E91F-4607-A6E6-CACD8A4ECFB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4DA3493-898C-4537-96FF-FF75F34FEF7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58A8B97-A6D1-4D1D-8B98-7C1C5D9A6A21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2C0BD8E-7EB4-4560-B7B3-3E2BB219548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B0161DB-1324-4DAF-ACFA-A1CEAE3420D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45C149D-02CD-4039-8196-61250E5D05B7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A235732-3FC0-434F-BBF1-437C5EC0688F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D5AB856-D230-469D-ACE9-26C6E1022F8D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457F8B0-D162-4C13-884C-B91032C0A56F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gif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5.png"/><Relationship Id="rId3" Type="http://schemas.openxmlformats.org/officeDocument/2006/relationships/image" Target="../media/image5.png"/><Relationship Id="rId4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chemeClr val="dk1"/>
                </a:solidFill>
                <a:latin typeface="Calibri Light"/>
              </a:rPr>
              <a:t>Polarity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640" cy="1655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en-US" sz="2400" spc="-1" strike="noStrike">
                <a:solidFill>
                  <a:schemeClr val="dk1"/>
                </a:solidFill>
                <a:latin typeface="Calibri"/>
              </a:rPr>
              <a:t>Why we care about VSEPR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Picture 6" descr="Chemical polarity - Wikipedia"/>
          <p:cNvPicPr/>
          <p:nvPr/>
        </p:nvPicPr>
        <p:blipFill>
          <a:blip r:embed="rId1"/>
          <a:stretch/>
        </p:blipFill>
        <p:spPr>
          <a:xfrm>
            <a:off x="1130760" y="677160"/>
            <a:ext cx="3068280" cy="2583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Now, let’s do some examples together: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73195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Are the following molecules polar or nonpolar?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HBr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NH</a:t>
            </a:r>
            <a:r>
              <a:rPr b="0" lang="en-US" sz="40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BH</a:t>
            </a:r>
            <a:r>
              <a:rPr b="0" lang="en-US" sz="40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SF</a:t>
            </a:r>
            <a:r>
              <a:rPr b="0" lang="en-US" sz="40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16" name="Picture 2" descr="How to Ask Polite Questions in English"/>
          <p:cNvPicPr/>
          <p:nvPr/>
        </p:nvPicPr>
        <p:blipFill>
          <a:blip r:embed="rId1"/>
          <a:stretch/>
        </p:blipFill>
        <p:spPr>
          <a:xfrm>
            <a:off x="7338960" y="1943280"/>
            <a:ext cx="4014360" cy="40143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 quick recap: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0" name="TextBox 3"/>
          <p:cNvSpPr/>
          <p:nvPr/>
        </p:nvSpPr>
        <p:spPr>
          <a:xfrm>
            <a:off x="1490040" y="1690200"/>
            <a:ext cx="8827560" cy="386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Ionic compounds form when an atom with low electronegativity gives one or more electrons to an atom with high electronegativity. This typically happens when a metal bonds with a nonmetal.  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Covalent compounds form when atoms with similar electronegativities (usually two nonmetals) bond by sharing electrons.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572760" y="1281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However, there’s a catch…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TextBox 3"/>
          <p:cNvSpPr/>
          <p:nvPr/>
        </p:nvSpPr>
        <p:spPr>
          <a:xfrm>
            <a:off x="1412280" y="1549080"/>
            <a:ext cx="9764640" cy="4660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What if the atoms have similar, but not identical electronegativities? In this case, one atom will pull on electrons stronger than the other.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Bonds where the electrons are unequally shared are called </a:t>
            </a:r>
            <a:r>
              <a:rPr b="1" lang="en-US" sz="4000" spc="-1" strike="noStrike">
                <a:solidFill>
                  <a:schemeClr val="dk1"/>
                </a:solidFill>
                <a:latin typeface="Calibri"/>
              </a:rPr>
              <a:t>polar covalent bonds</a:t>
            </a: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 example:  The O-H bond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4" name="TextBox 3"/>
          <p:cNvSpPr/>
          <p:nvPr/>
        </p:nvSpPr>
        <p:spPr>
          <a:xfrm>
            <a:off x="1094040" y="1845720"/>
            <a:ext cx="3510360" cy="3501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Oxygen wants electrons more than hydrogen, so the electrons in the bonds spend more time near oxygen than hydrogen.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" name="Picture 2" descr=""/>
          <p:cNvPicPr/>
          <p:nvPr/>
        </p:nvPicPr>
        <p:blipFill>
          <a:blip r:embed="rId1"/>
          <a:stretch/>
        </p:blipFill>
        <p:spPr>
          <a:xfrm>
            <a:off x="4797720" y="1799640"/>
            <a:ext cx="6555600" cy="3831840"/>
          </a:xfrm>
          <a:prstGeom prst="rect">
            <a:avLst/>
          </a:prstGeom>
          <a:ln w="0">
            <a:noFill/>
          </a:ln>
        </p:spPr>
      </p:pic>
      <p:sp>
        <p:nvSpPr>
          <p:cNvPr id="76" name="TextBox 5"/>
          <p:cNvSpPr/>
          <p:nvPr/>
        </p:nvSpPr>
        <p:spPr>
          <a:xfrm>
            <a:off x="5434200" y="4763520"/>
            <a:ext cx="5283000" cy="9126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Electrons in the O-H bond spend more time around oxygen because it’s more electronegative than hydrogen.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we usually draw this: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8" name="TextBox 3"/>
          <p:cNvSpPr/>
          <p:nvPr/>
        </p:nvSpPr>
        <p:spPr>
          <a:xfrm>
            <a:off x="3541680" y="1390680"/>
            <a:ext cx="6387840" cy="2619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6600" spc="-1" strike="noStrike">
                <a:solidFill>
                  <a:schemeClr val="dk1"/>
                </a:solidFill>
                <a:latin typeface="Calibri"/>
              </a:rPr>
              <a:t>H - O</a:t>
            </a:r>
            <a:endParaRPr b="0" lang="en-US" sz="16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9" name="Straight Arrow Connector 5"/>
          <p:cNvCxnSpPr/>
          <p:nvPr/>
        </p:nvCxnSpPr>
        <p:spPr>
          <a:xfrm>
            <a:off x="3407760" y="4509360"/>
            <a:ext cx="4550400" cy="360"/>
          </a:xfrm>
          <a:prstGeom prst="straightConnector1">
            <a:avLst/>
          </a:prstGeom>
          <a:ln w="127000">
            <a:solidFill>
              <a:srgbClr val="000000"/>
            </a:solidFill>
            <a:tailEnd len="med" type="triangle" w="med"/>
          </a:ln>
        </p:spPr>
      </p:cxnSp>
      <p:cxnSp>
        <p:nvCxnSpPr>
          <p:cNvPr id="80" name="Straight Connector 8"/>
          <p:cNvCxnSpPr/>
          <p:nvPr/>
        </p:nvCxnSpPr>
        <p:spPr>
          <a:xfrm>
            <a:off x="4271760" y="4000320"/>
            <a:ext cx="360" cy="986040"/>
          </a:xfrm>
          <a:prstGeom prst="straightConnector1">
            <a:avLst/>
          </a:prstGeom>
          <a:ln w="127000">
            <a:solidFill>
              <a:srgbClr val="000000"/>
            </a:solidFill>
          </a:ln>
        </p:spPr>
      </p:cxnSp>
      <p:sp>
        <p:nvSpPr>
          <p:cNvPr id="81" name="TextBox 14"/>
          <p:cNvSpPr/>
          <p:nvPr/>
        </p:nvSpPr>
        <p:spPr>
          <a:xfrm>
            <a:off x="2486880" y="1692000"/>
            <a:ext cx="2109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5400" spc="-1" strike="noStrike">
                <a:solidFill>
                  <a:schemeClr val="dk1"/>
                </a:solidFill>
                <a:latin typeface="Symbol"/>
              </a:rPr>
              <a:t>d +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TextBox 16"/>
          <p:cNvSpPr/>
          <p:nvPr/>
        </p:nvSpPr>
        <p:spPr>
          <a:xfrm>
            <a:off x="8176320" y="1690560"/>
            <a:ext cx="30571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5400" spc="-1" strike="noStrike">
                <a:solidFill>
                  <a:schemeClr val="dk1"/>
                </a:solidFill>
                <a:latin typeface="Symbol"/>
              </a:rPr>
              <a:t>d -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TextBox 17"/>
          <p:cNvSpPr/>
          <p:nvPr/>
        </p:nvSpPr>
        <p:spPr>
          <a:xfrm>
            <a:off x="9504720" y="1590480"/>
            <a:ext cx="2310120" cy="25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The symbol </a:t>
            </a:r>
            <a:r>
              <a:rPr b="0" i="1" lang="en-US" sz="2000" spc="-1" strike="noStrike">
                <a:solidFill>
                  <a:schemeClr val="dk1"/>
                </a:solidFill>
                <a:latin typeface="Symbol"/>
              </a:rPr>
              <a:t>d</a:t>
            </a: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 means “partial.”  In this case, the symbol </a:t>
            </a:r>
            <a:r>
              <a:rPr b="0" i="1" lang="en-US" sz="2000" spc="-1" strike="noStrike">
                <a:solidFill>
                  <a:schemeClr val="dk1"/>
                </a:solidFill>
                <a:latin typeface="Symbol"/>
              </a:rPr>
              <a:t>d </a:t>
            </a: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– indicates that there is partial negative charge on oxygen, due to its greater electronegativity.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TextBox 18"/>
          <p:cNvSpPr/>
          <p:nvPr/>
        </p:nvSpPr>
        <p:spPr>
          <a:xfrm>
            <a:off x="2486880" y="5169600"/>
            <a:ext cx="6700320" cy="1309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An arrow like indicates the dipole moment (a fancy way of saying “where the electrons spend more time.”  If you have an arrow like this near a bond, it means the same thing as the partial signs above.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In the same way we can have a polar covalent bond, we can have a polar molecule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6" name="TextBox 3"/>
          <p:cNvSpPr/>
          <p:nvPr/>
        </p:nvSpPr>
        <p:spPr>
          <a:xfrm>
            <a:off x="1545480" y="2044080"/>
            <a:ext cx="910080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Polar molecules 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are molecules in which the electrons are unequally distributed throughout the whole molecule.  This is caused by the asymmetric arrangement of polar covalent bonds.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7" name="Picture 2" descr="How is water represented using a Lewis dot diagram? | Socratic"/>
          <p:cNvPicPr/>
          <p:nvPr/>
        </p:nvPicPr>
        <p:blipFill>
          <a:blip r:embed="rId1"/>
          <a:stretch/>
        </p:blipFill>
        <p:spPr>
          <a:xfrm>
            <a:off x="2640240" y="4158720"/>
            <a:ext cx="2793600" cy="2171520"/>
          </a:xfrm>
          <a:prstGeom prst="rect">
            <a:avLst/>
          </a:prstGeom>
          <a:ln w="0">
            <a:noFill/>
          </a:ln>
        </p:spPr>
      </p:pic>
      <p:cxnSp>
        <p:nvCxnSpPr>
          <p:cNvPr id="88" name="Straight Arrow Connector 5"/>
          <p:cNvCxnSpPr/>
          <p:nvPr/>
        </p:nvCxnSpPr>
        <p:spPr>
          <a:xfrm flipV="1">
            <a:off x="5995080" y="4581360"/>
            <a:ext cx="360" cy="1329120"/>
          </a:xfrm>
          <a:prstGeom prst="straightConnector1">
            <a:avLst/>
          </a:prstGeom>
          <a:ln w="60325">
            <a:solidFill>
              <a:srgbClr val="000000"/>
            </a:solidFill>
            <a:tailEnd len="med" type="triangle" w="med"/>
          </a:ln>
        </p:spPr>
      </p:cxnSp>
      <p:sp>
        <p:nvSpPr>
          <p:cNvPr id="89" name="TextBox 8"/>
          <p:cNvSpPr/>
          <p:nvPr/>
        </p:nvSpPr>
        <p:spPr>
          <a:xfrm>
            <a:off x="6728760" y="4747680"/>
            <a:ext cx="33714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The arrow will point in the direction of the partially negative side of the molecule.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A problem:  Can’t how you draw a molecule change how you perceive its polarity?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1" name="Picture 2" descr="How is water represented using a Lewis dot diagram? | Socratic"/>
          <p:cNvPicPr/>
          <p:nvPr/>
        </p:nvPicPr>
        <p:blipFill>
          <a:blip r:embed="rId1"/>
          <a:stretch/>
        </p:blipFill>
        <p:spPr>
          <a:xfrm>
            <a:off x="1555920" y="1690560"/>
            <a:ext cx="2793600" cy="2171520"/>
          </a:xfrm>
          <a:prstGeom prst="rect">
            <a:avLst/>
          </a:prstGeom>
          <a:ln w="0">
            <a:noFill/>
          </a:ln>
        </p:spPr>
      </p:pic>
      <p:pic>
        <p:nvPicPr>
          <p:cNvPr id="92" name="Picture 4" descr="Top of Page Periodic Table Andover&amp;#39;s Chem 250: Introductory/Basic Chemistry  Table of Contents Chapter 9: Chemical Bonding and Nomenclature Section 9-1:  Relationship Between Groups and Number of Valence Electrons Section 9-2:  Electronegativity ..."/>
          <p:cNvPicPr/>
          <p:nvPr/>
        </p:nvPicPr>
        <p:blipFill>
          <a:blip r:embed="rId2"/>
          <a:stretch/>
        </p:blipFill>
        <p:spPr>
          <a:xfrm>
            <a:off x="6881760" y="1862280"/>
            <a:ext cx="3809520" cy="1828440"/>
          </a:xfrm>
          <a:prstGeom prst="rect">
            <a:avLst/>
          </a:prstGeom>
          <a:ln w="0">
            <a:noFill/>
          </a:ln>
        </p:spPr>
      </p:pic>
      <p:sp>
        <p:nvSpPr>
          <p:cNvPr id="93" name="TextBox 4"/>
          <p:cNvSpPr/>
          <p:nvPr/>
        </p:nvSpPr>
        <p:spPr>
          <a:xfrm>
            <a:off x="1000080" y="3966840"/>
            <a:ext cx="46288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This drawing of water is not symmetrical, so you’d determine it’s polar.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Box 5"/>
          <p:cNvSpPr/>
          <p:nvPr/>
        </p:nvSpPr>
        <p:spPr>
          <a:xfrm>
            <a:off x="6400800" y="3933720"/>
            <a:ext cx="429048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This drawing of water is symmetrical, so you’d determine it’s nonpolar.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Box 6"/>
          <p:cNvSpPr/>
          <p:nvPr/>
        </p:nvSpPr>
        <p:spPr>
          <a:xfrm>
            <a:off x="3828960" y="5610600"/>
            <a:ext cx="70434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3600" spc="-1" strike="noStrike">
                <a:solidFill>
                  <a:schemeClr val="dk1"/>
                </a:solidFill>
                <a:latin typeface="Calibri"/>
              </a:rPr>
              <a:t>WHICH IS RIGHT?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about molecules like CO</a:t>
            </a:r>
            <a:r>
              <a:rPr b="1" lang="en-US" sz="4400" spc="-1" strike="noStrike" baseline="-25000">
                <a:solidFill>
                  <a:schemeClr val="dk1"/>
                </a:solidFill>
                <a:latin typeface="Calibri Light"/>
              </a:rPr>
              <a:t>2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7" name="Picture 2" descr="CO2 Lewis Structure, Molecular Geometry, Molar Mass &amp;amp; Hybridization"/>
          <p:cNvPicPr/>
          <p:nvPr/>
        </p:nvPicPr>
        <p:blipFill>
          <a:blip r:embed="rId1"/>
          <a:stretch/>
        </p:blipFill>
        <p:spPr>
          <a:xfrm>
            <a:off x="838080" y="2603520"/>
            <a:ext cx="4457520" cy="1650600"/>
          </a:xfrm>
          <a:prstGeom prst="rect">
            <a:avLst/>
          </a:prstGeom>
          <a:ln w="0">
            <a:noFill/>
          </a:ln>
        </p:spPr>
      </p:pic>
      <p:pic>
        <p:nvPicPr>
          <p:cNvPr id="98" name="Picture 4" descr="CO2 Lewis Structure, Molecular Geometry, Molar Mass &amp;amp; Hybridization"/>
          <p:cNvPicPr/>
          <p:nvPr/>
        </p:nvPicPr>
        <p:blipFill>
          <a:blip r:embed="rId2"/>
          <a:stretch/>
        </p:blipFill>
        <p:spPr>
          <a:xfrm>
            <a:off x="7067520" y="2603520"/>
            <a:ext cx="4457520" cy="1650600"/>
          </a:xfrm>
          <a:prstGeom prst="rect">
            <a:avLst/>
          </a:prstGeom>
          <a:ln w="0">
            <a:noFill/>
          </a:ln>
        </p:spPr>
      </p:pic>
      <p:sp>
        <p:nvSpPr>
          <p:cNvPr id="99" name="TextBox 3"/>
          <p:cNvSpPr/>
          <p:nvPr/>
        </p:nvSpPr>
        <p:spPr>
          <a:xfrm>
            <a:off x="9829800" y="2400480"/>
            <a:ext cx="1695240" cy="185400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00" name="Picture 6" descr="CO2 Lewis Structure, Molecular Geometry, Molar Mass &amp;amp; Hybridization"/>
          <p:cNvPicPr/>
          <p:nvPr/>
        </p:nvPicPr>
        <p:blipFill>
          <a:blip r:embed="rId3"/>
          <a:stretch/>
        </p:blipFill>
        <p:spPr>
          <a:xfrm rot="5400000">
            <a:off x="7251480" y="2502000"/>
            <a:ext cx="4457520" cy="1650600"/>
          </a:xfrm>
          <a:prstGeom prst="rect">
            <a:avLst/>
          </a:prstGeom>
          <a:ln w="0">
            <a:noFill/>
          </a:ln>
        </p:spPr>
      </p:pic>
      <p:sp>
        <p:nvSpPr>
          <p:cNvPr id="101" name="TextBox 4"/>
          <p:cNvSpPr/>
          <p:nvPr/>
        </p:nvSpPr>
        <p:spPr>
          <a:xfrm>
            <a:off x="8828280" y="962640"/>
            <a:ext cx="2583000" cy="272304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2" name="TextBox 5"/>
          <p:cNvSpPr/>
          <p:nvPr/>
        </p:nvSpPr>
        <p:spPr>
          <a:xfrm>
            <a:off x="8936640" y="2424240"/>
            <a:ext cx="2738160" cy="15526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9600" spc="-1" strike="noStrike">
                <a:solidFill>
                  <a:schemeClr val="dk1"/>
                </a:solidFill>
                <a:latin typeface="Calibri"/>
              </a:rPr>
              <a:t>C</a:t>
            </a:r>
            <a:endParaRPr b="0" lang="en-US" sz="9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3" name="Straight Arrow Connector 7"/>
          <p:cNvCxnSpPr/>
          <p:nvPr/>
        </p:nvCxnSpPr>
        <p:spPr>
          <a:xfrm>
            <a:off x="5457600" y="3429000"/>
            <a:ext cx="1386360" cy="360"/>
          </a:xfrm>
          <a:prstGeom prst="straightConnector1">
            <a:avLst/>
          </a:prstGeom>
          <a:ln w="60325">
            <a:solidFill>
              <a:srgbClr val="4472c4"/>
            </a:solidFill>
            <a:tailEnd len="med" type="triangle" w="med"/>
          </a:ln>
        </p:spPr>
      </p:cxnSp>
      <p:sp>
        <p:nvSpPr>
          <p:cNvPr id="104" name="TextBox 8"/>
          <p:cNvSpPr/>
          <p:nvPr/>
        </p:nvSpPr>
        <p:spPr>
          <a:xfrm>
            <a:off x="742320" y="4810320"/>
            <a:ext cx="7975080" cy="1736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rgbClr val="ff0000"/>
                </a:solidFill>
                <a:latin typeface="Calibri"/>
              </a:rPr>
              <a:t>Doesn’t this make it asymmetric? No. How you draw it doesn’t determine what it looks like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This is complicated.  So, what’s the final perfect way to figure out if a molecule is polar?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6" name="TextBox 3"/>
          <p:cNvSpPr/>
          <p:nvPr/>
        </p:nvSpPr>
        <p:spPr>
          <a:xfrm>
            <a:off x="1085400" y="2542320"/>
            <a:ext cx="4737600" cy="311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Yes.If the middle atom in a molecule has more than one type of “thing” stuck to it, then it’s polar.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Consider CH</a:t>
            </a:r>
            <a:r>
              <a:rPr b="1" lang="en-US" sz="24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I</a:t>
            </a:r>
            <a:r>
              <a:rPr b="1" lang="en-US" sz="24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Since C has two different “things” on it (H and I), it’s a polar molecule.  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7" name="Picture 2" descr=""/>
          <p:cNvPicPr/>
          <p:nvPr/>
        </p:nvPicPr>
        <p:blipFill>
          <a:blip r:embed="rId1"/>
          <a:stretch/>
        </p:blipFill>
        <p:spPr>
          <a:xfrm>
            <a:off x="7077600" y="2468160"/>
            <a:ext cx="2525400" cy="2713320"/>
          </a:xfrm>
          <a:prstGeom prst="rect">
            <a:avLst/>
          </a:prstGeom>
          <a:ln w="0">
            <a:noFill/>
          </a:ln>
        </p:spPr>
      </p:pic>
      <p:sp>
        <p:nvSpPr>
          <p:cNvPr id="108" name="TextBox 4"/>
          <p:cNvSpPr/>
          <p:nvPr/>
        </p:nvSpPr>
        <p:spPr>
          <a:xfrm>
            <a:off x="8240760" y="2109960"/>
            <a:ext cx="981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..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TextBox 6"/>
          <p:cNvSpPr/>
          <p:nvPr/>
        </p:nvSpPr>
        <p:spPr>
          <a:xfrm>
            <a:off x="9307800" y="3244320"/>
            <a:ext cx="981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..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TextBox 7"/>
          <p:cNvSpPr/>
          <p:nvPr/>
        </p:nvSpPr>
        <p:spPr>
          <a:xfrm>
            <a:off x="9307800" y="3986640"/>
            <a:ext cx="981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..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extBox 8"/>
          <p:cNvSpPr/>
          <p:nvPr/>
        </p:nvSpPr>
        <p:spPr>
          <a:xfrm>
            <a:off x="8060400" y="2572560"/>
            <a:ext cx="16365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:        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extBox 9"/>
          <p:cNvSpPr/>
          <p:nvPr/>
        </p:nvSpPr>
        <p:spPr>
          <a:xfrm>
            <a:off x="9553320" y="3639240"/>
            <a:ext cx="14079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"/>
          <p:cNvSpPr txBox="1"/>
          <p:nvPr/>
        </p:nvSpPr>
        <p:spPr>
          <a:xfrm>
            <a:off x="7554600" y="5460840"/>
            <a:ext cx="4652280" cy="213804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i="1" lang="en-US" sz="1800" spc="-1" strike="noStrike">
                <a:solidFill>
                  <a:srgbClr val="000000"/>
                </a:solidFill>
                <a:latin typeface="Arial"/>
              </a:rPr>
              <a:t>Put another way, carbon has both hydrogen atoms and iodine atoms stuck to it. These types of atoms are not identical, so the molecular is polar.</a:t>
            </a:r>
            <a:endParaRPr b="0" i="1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4531</TotalTime>
  <Application>LibreOffice/24.2.0.3$MacOSX_X86_64 LibreOffice_project/da48488a73ddd66ea24cf16bbc4f7b9c08e9bea1</Application>
  <AppVersion>15.0000</AppVersion>
  <Words>822</Words>
  <Paragraphs>73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2022-02-17T12:33:30Z</dcterms:created>
  <dc:creator>Ian Guch</dc:creator>
  <dc:description/>
  <dc:language>en-US</dc:language>
  <cp:lastModifiedBy/>
  <dcterms:modified xsi:type="dcterms:W3CDTF">2025-02-03T09:02:57Z</dcterms:modified>
  <cp:revision>3</cp:revision>
  <dc:subject/>
  <dc:title>Polarity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14</vt:i4>
  </property>
</Properties>
</file>